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1" r:id="rId2"/>
    <p:sldId id="264" r:id="rId3"/>
    <p:sldId id="265" r:id="rId4"/>
    <p:sldId id="270" r:id="rId5"/>
    <p:sldId id="267" r:id="rId6"/>
    <p:sldId id="269" r:id="rId7"/>
    <p:sldId id="271" r:id="rId8"/>
    <p:sldId id="272" r:id="rId9"/>
    <p:sldId id="273" r:id="rId10"/>
    <p:sldId id="274" r:id="rId11"/>
    <p:sldId id="287" r:id="rId12"/>
    <p:sldId id="275" r:id="rId13"/>
    <p:sldId id="278" r:id="rId14"/>
    <p:sldId id="279" r:id="rId15"/>
    <p:sldId id="280" r:id="rId16"/>
    <p:sldId id="276" r:id="rId17"/>
    <p:sldId id="277" r:id="rId18"/>
    <p:sldId id="281" r:id="rId19"/>
    <p:sldId id="282" r:id="rId20"/>
    <p:sldId id="283" r:id="rId21"/>
    <p:sldId id="284" r:id="rId22"/>
    <p:sldId id="285" r:id="rId23"/>
    <p:sldId id="286" r:id="rId24"/>
    <p:sldId id="25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6" autoAdjust="0"/>
    <p:restoredTop sz="94631" autoAdjust="0"/>
  </p:normalViewPr>
  <p:slideViewPr>
    <p:cSldViewPr>
      <p:cViewPr varScale="1">
        <p:scale>
          <a:sx n="101" d="100"/>
          <a:sy n="101" d="100"/>
        </p:scale>
        <p:origin x="19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yush  Dubey" userId="e3d2891b-3fb6-411b-87ac-335efc88b730" providerId="ADAL" clId="{3F6D80D3-BBBF-ED4F-84A4-6DC3CF06B8FE}"/>
    <pc:docChg chg="custSel modSld">
      <pc:chgData name="Piyush  Dubey" userId="e3d2891b-3fb6-411b-87ac-335efc88b730" providerId="ADAL" clId="{3F6D80D3-BBBF-ED4F-84A4-6DC3CF06B8FE}" dt="2023-05-19T21:53:34.130" v="0" actId="478"/>
      <pc:docMkLst>
        <pc:docMk/>
      </pc:docMkLst>
      <pc:sldChg chg="delSp mod">
        <pc:chgData name="Piyush  Dubey" userId="e3d2891b-3fb6-411b-87ac-335efc88b730" providerId="ADAL" clId="{3F6D80D3-BBBF-ED4F-84A4-6DC3CF06B8FE}" dt="2023-05-19T21:53:34.130" v="0" actId="478"/>
        <pc:sldMkLst>
          <pc:docMk/>
          <pc:sldMk cId="4035339506" sldId="257"/>
        </pc:sldMkLst>
        <pc:spChg chg="del">
          <ac:chgData name="Piyush  Dubey" userId="e3d2891b-3fb6-411b-87ac-335efc88b730" providerId="ADAL" clId="{3F6D80D3-BBBF-ED4F-84A4-6DC3CF06B8FE}" dt="2023-05-19T21:53:34.130" v="0" actId="478"/>
          <ac:spMkLst>
            <pc:docMk/>
            <pc:sldMk cId="4035339506" sldId="257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87653-C799-4A19-9CDF-6FB442FCA35D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02A6-F5C0-4358-8ED2-962ADD77CF64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13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219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387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531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68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94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893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456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74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01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39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75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C006-EFAF-42F7-9812-C32D30239F8E}" type="datetimeFigureOut">
              <a:rPr lang="en-IN" smtClean="0"/>
              <a:pPr/>
              <a:t>20/05/23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48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397229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04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#5.0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IN" b="1" dirty="0"/>
              <a:t>Normalization and Feature Scaling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80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293963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Sparse Solution With L1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𝑳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IN" sz="28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𝒋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</m:t>
                          </m:r>
                        </m:sup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𝒘𝒋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  <a:p>
                <a:r>
                  <a:rPr lang="en-IN" sz="2800" b="1" dirty="0">
                    <a:solidFill>
                      <a:srgbClr val="FF0000"/>
                    </a:solidFill>
                  </a:rPr>
                  <a:t>L1 regularization yields sparse feature vectors.</a:t>
                </a:r>
              </a:p>
              <a:p>
                <a:r>
                  <a:rPr lang="en-IN" sz="2800" b="1" dirty="0" err="1">
                    <a:solidFill>
                      <a:srgbClr val="FF0000"/>
                    </a:solidFill>
                  </a:rPr>
                  <a:t>Sparsity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 is useful if dataset is high dimensional with many irrelevant features.</a:t>
                </a:r>
              </a:p>
              <a:p>
                <a:r>
                  <a:rPr lang="en-IN" sz="2800" b="1" dirty="0">
                    <a:solidFill>
                      <a:srgbClr val="FF0000"/>
                    </a:solidFill>
                  </a:rPr>
                  <a:t>L1 penalty is the sum of the absolute weight coefficients. </a:t>
                </a:r>
              </a:p>
              <a:p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  <a:blipFill rotWithShape="1">
                <a:blip r:embed="rId5"/>
                <a:stretch>
                  <a:fillRect l="-1215" r="-20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702707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Sparse Solution With 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𝑳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IN" sz="2800" b="1" i="1" baseline="-25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IN" sz="2800" b="1" i="1" baseline="3000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𝒋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</m:t>
                          </m:r>
                        </m:sup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𝒘𝒋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nary>
                      <m:r>
                        <a:rPr lang="en-IN" sz="2800" b="1" i="1" baseline="3000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IN" sz="2800" b="1" baseline="30000" dirty="0">
                  <a:solidFill>
                    <a:srgbClr val="FF0000"/>
                  </a:solidFill>
                </a:endParaRPr>
              </a:p>
              <a:p>
                <a:r>
                  <a:rPr lang="en-IN" sz="2800" b="1" dirty="0">
                    <a:solidFill>
                      <a:srgbClr val="FF0000"/>
                    </a:solidFill>
                  </a:rPr>
                  <a:t>L2 penalty is the sum of the square of weights.</a:t>
                </a:r>
              </a:p>
              <a:p>
                <a:endParaRPr lang="en-IN" sz="2800" b="1" dirty="0">
                  <a:solidFill>
                    <a:srgbClr val="FF0000"/>
                  </a:solidFill>
                </a:endParaRPr>
              </a:p>
              <a:p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  <a:blipFill rotWithShape="1">
                <a:blip r:embed="rId5"/>
                <a:stretch>
                  <a:fillRect l="-12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249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912197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Sequential Feature Selection Algorithms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036496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Family of greedy search algorithms.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Reduce an initial d-dimensional feature space into k-dimensional feature sub-space where k&lt;d.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Automatically select a subset of features that are most relevant to the problem.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4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20061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Sequential Forward Selection (SFS) </a:t>
            </a:r>
            <a:r>
              <a:rPr lang="en-IN" sz="4000" dirty="0" err="1">
                <a:solidFill>
                  <a:srgbClr val="C00000"/>
                </a:solidFill>
              </a:rPr>
              <a:t>Algo</a:t>
            </a:r>
            <a:r>
              <a:rPr lang="en-IN" sz="4000" dirty="0">
                <a:solidFill>
                  <a:srgbClr val="C0000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SFS is the simplest greedy search algorithm.</a:t>
                </a:r>
              </a:p>
              <a:p>
                <a:pPr lvl="1"/>
                <a:r>
                  <a:rPr lang="en-IN" b="1" dirty="0">
                    <a:solidFill>
                      <a:srgbClr val="FF0000"/>
                    </a:solidFill>
                  </a:rPr>
                  <a:t>Starting from the empty set, sequentially add the features x+ that maximizes J(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Y</a:t>
                </a:r>
                <a:r>
                  <a:rPr lang="en-IN" b="1" baseline="-25000" dirty="0" err="1">
                    <a:solidFill>
                      <a:srgbClr val="FF0000"/>
                    </a:solidFill>
                  </a:rPr>
                  <a:t>k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+x</a:t>
                </a:r>
                <a:r>
                  <a:rPr lang="en-IN" b="1" baseline="30000" dirty="0">
                    <a:solidFill>
                      <a:srgbClr val="FF0000"/>
                    </a:solidFill>
                  </a:rPr>
                  <a:t>+</a:t>
                </a:r>
                <a:r>
                  <a:rPr lang="en-IN" b="1" dirty="0">
                    <a:solidFill>
                      <a:srgbClr val="FF0000"/>
                    </a:solidFill>
                  </a:rPr>
                  <a:t>) when combined with the features 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Y</a:t>
                </a:r>
                <a:r>
                  <a:rPr lang="en-IN" b="1" baseline="-25000" dirty="0" err="1">
                    <a:solidFill>
                      <a:srgbClr val="FF0000"/>
                    </a:solidFill>
                  </a:rPr>
                  <a:t>k</a:t>
                </a:r>
                <a:r>
                  <a:rPr lang="en-IN" b="1" dirty="0">
                    <a:solidFill>
                      <a:srgbClr val="FF0000"/>
                    </a:solidFill>
                  </a:rPr>
                  <a:t>that have already been selected.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IN" sz="2800" b="1" dirty="0">
                    <a:solidFill>
                      <a:srgbClr val="FF0000"/>
                    </a:solidFill>
                  </a:rPr>
                  <a:t>Start with the empty set Y</a:t>
                </a:r>
                <a:r>
                  <a:rPr lang="en-IN" sz="28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={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∅}</m:t>
                    </m:r>
                  </m:oMath>
                </a14:m>
                <a:endParaRPr lang="en-IN" sz="2800" b="1" dirty="0">
                  <a:solidFill>
                    <a:srgbClr val="FF0000"/>
                  </a:solidFill>
                  <a:ea typeface="Cambria Math"/>
                </a:endParaRP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IN" sz="2800" b="1" dirty="0">
                    <a:solidFill>
                      <a:srgbClr val="FF0000"/>
                    </a:solidFill>
                  </a:rPr>
                  <a:t>Select the next best feature x</a:t>
                </a:r>
                <a:r>
                  <a:rPr lang="en-IN" sz="2800" b="1" baseline="30000" dirty="0">
                    <a:solidFill>
                      <a:srgbClr val="FF0000"/>
                    </a:solidFill>
                  </a:rPr>
                  <a:t>+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=</a:t>
                </a:r>
                <a:r>
                  <a:rPr lang="en-IN" sz="2800" b="1" dirty="0" err="1">
                    <a:solidFill>
                      <a:srgbClr val="FF0000"/>
                    </a:solidFill>
                  </a:rPr>
                  <a:t>argmaxJ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(</a:t>
                </a:r>
                <a:r>
                  <a:rPr lang="en-IN" sz="2800" b="1" dirty="0" err="1">
                    <a:solidFill>
                      <a:srgbClr val="FF0000"/>
                    </a:solidFill>
                  </a:rPr>
                  <a:t>Y</a:t>
                </a:r>
                <a:r>
                  <a:rPr lang="en-IN" sz="2800" b="1" baseline="-25000" dirty="0" err="1">
                    <a:solidFill>
                      <a:srgbClr val="FF0000"/>
                    </a:solidFill>
                  </a:rPr>
                  <a:t>k</a:t>
                </a:r>
                <a:r>
                  <a:rPr lang="en-IN" sz="2800" b="1" dirty="0" err="1">
                    <a:solidFill>
                      <a:srgbClr val="FF0000"/>
                    </a:solidFill>
                  </a:rPr>
                  <a:t>+x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IN" sz="2800" b="1" dirty="0">
                    <a:solidFill>
                      <a:srgbClr val="FF0000"/>
                    </a:solidFill>
                  </a:rPr>
                  <a:t>Update Y</a:t>
                </a:r>
                <a:r>
                  <a:rPr lang="en-IN" sz="2800" b="1" baseline="-25000" dirty="0">
                    <a:solidFill>
                      <a:srgbClr val="FF0000"/>
                    </a:solidFill>
                  </a:rPr>
                  <a:t>k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+1=</a:t>
                </a:r>
                <a:r>
                  <a:rPr lang="en-IN" sz="2800" b="1" dirty="0" err="1">
                    <a:solidFill>
                      <a:srgbClr val="FF0000"/>
                    </a:solidFill>
                  </a:rPr>
                  <a:t>Y</a:t>
                </a:r>
                <a:r>
                  <a:rPr lang="en-IN" sz="2800" b="1" baseline="-25000" dirty="0" err="1">
                    <a:solidFill>
                      <a:srgbClr val="FF0000"/>
                    </a:solidFill>
                  </a:rPr>
                  <a:t>k</a:t>
                </a:r>
                <a:r>
                  <a:rPr lang="en-IN" sz="2800" b="1" dirty="0" err="1">
                    <a:solidFill>
                      <a:srgbClr val="FF0000"/>
                    </a:solidFill>
                  </a:rPr>
                  <a:t>+x</a:t>
                </a:r>
                <a:r>
                  <a:rPr lang="en-IN" sz="2800" b="1" baseline="30000" dirty="0">
                    <a:solidFill>
                      <a:srgbClr val="FF0000"/>
                    </a:solidFill>
                  </a:rPr>
                  <a:t>+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; k=k+1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IN" sz="2800" b="1" dirty="0">
                    <a:solidFill>
                      <a:srgbClr val="FF0000"/>
                    </a:solidFill>
                  </a:rPr>
                  <a:t>Go to 2</a:t>
                </a: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628800"/>
                <a:ext cx="9036496" cy="4320480"/>
              </a:xfrm>
              <a:blipFill rotWithShape="1">
                <a:blip r:embed="rId5"/>
                <a:stretch>
                  <a:fillRect l="-1754" t="-18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6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805415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Sequential Forward Selection (SFS) </a:t>
            </a:r>
            <a:r>
              <a:rPr lang="en-IN" sz="4000" dirty="0" err="1">
                <a:solidFill>
                  <a:srgbClr val="C00000"/>
                </a:solidFill>
              </a:rPr>
              <a:t>Algo</a:t>
            </a:r>
            <a:r>
              <a:rPr lang="en-IN" sz="4000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036496" cy="432048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SFS performs best when the optimal subset is small.</a:t>
            </a:r>
          </a:p>
          <a:p>
            <a:r>
              <a:rPr lang="en-IN" b="1" dirty="0">
                <a:solidFill>
                  <a:srgbClr val="FF0000"/>
                </a:solidFill>
              </a:rPr>
              <a:t>The search space is drawn like an ellipse to emphasize the fact  that there are fewer states towards the full or empty sets.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201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16944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Example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-36512" y="1628800"/>
            <a:ext cx="9289032" cy="4320480"/>
          </a:xfrm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Run SFS to completion for the following objective function: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</a:rPr>
              <a:t>J(X)=-2x</a:t>
            </a:r>
            <a:r>
              <a:rPr lang="en-IN" sz="2800" b="1" baseline="-25000" dirty="0">
                <a:solidFill>
                  <a:srgbClr val="FF0000"/>
                </a:solidFill>
              </a:rPr>
              <a:t>1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2</a:t>
            </a:r>
            <a:r>
              <a:rPr lang="en-IN" sz="2800" b="1" dirty="0">
                <a:solidFill>
                  <a:srgbClr val="FF0000"/>
                </a:solidFill>
              </a:rPr>
              <a:t>+3x</a:t>
            </a:r>
            <a:r>
              <a:rPr lang="en-IN" sz="2800" b="1" baseline="-25000" dirty="0">
                <a:solidFill>
                  <a:srgbClr val="FF0000"/>
                </a:solidFill>
              </a:rPr>
              <a:t>1</a:t>
            </a:r>
            <a:r>
              <a:rPr lang="en-IN" sz="2800" b="1" dirty="0">
                <a:solidFill>
                  <a:srgbClr val="FF0000"/>
                </a:solidFill>
              </a:rPr>
              <a:t>+5x</a:t>
            </a:r>
            <a:r>
              <a:rPr lang="en-IN" sz="2800" b="1" baseline="-25000" dirty="0">
                <a:solidFill>
                  <a:srgbClr val="FF0000"/>
                </a:solidFill>
              </a:rPr>
              <a:t>2</a:t>
            </a:r>
            <a:r>
              <a:rPr lang="en-IN" sz="2800" b="1" dirty="0">
                <a:solidFill>
                  <a:srgbClr val="FF0000"/>
                </a:solidFill>
              </a:rPr>
              <a:t>-2x</a:t>
            </a:r>
            <a:r>
              <a:rPr lang="en-IN" sz="2800" b="1" baseline="-25000" dirty="0">
                <a:solidFill>
                  <a:srgbClr val="FF0000"/>
                </a:solidFill>
              </a:rPr>
              <a:t>1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2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3</a:t>
            </a:r>
            <a:r>
              <a:rPr lang="en-IN" sz="2800" b="1" dirty="0">
                <a:solidFill>
                  <a:srgbClr val="FF0000"/>
                </a:solidFill>
              </a:rPr>
              <a:t>+7x</a:t>
            </a:r>
            <a:r>
              <a:rPr lang="en-IN" sz="2800" b="1" baseline="-25000" dirty="0">
                <a:solidFill>
                  <a:srgbClr val="FF0000"/>
                </a:solidFill>
              </a:rPr>
              <a:t>3</a:t>
            </a:r>
            <a:r>
              <a:rPr lang="en-IN" sz="2800" b="1" dirty="0">
                <a:solidFill>
                  <a:srgbClr val="FF0000"/>
                </a:solidFill>
              </a:rPr>
              <a:t>+4x</a:t>
            </a:r>
            <a:r>
              <a:rPr lang="en-IN" sz="2800" b="1" baseline="-25000" dirty="0">
                <a:solidFill>
                  <a:srgbClr val="FF0000"/>
                </a:solidFill>
              </a:rPr>
              <a:t>4</a:t>
            </a:r>
            <a:r>
              <a:rPr lang="en-IN" sz="2800" b="1" dirty="0">
                <a:solidFill>
                  <a:srgbClr val="FF0000"/>
                </a:solidFill>
              </a:rPr>
              <a:t>+-2x</a:t>
            </a:r>
            <a:r>
              <a:rPr lang="en-IN" sz="2800" b="1" baseline="-25000" dirty="0">
                <a:solidFill>
                  <a:srgbClr val="FF0000"/>
                </a:solidFill>
              </a:rPr>
              <a:t>1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2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3</a:t>
            </a:r>
            <a:r>
              <a:rPr lang="en-IN" sz="2800" b="1" dirty="0">
                <a:solidFill>
                  <a:srgbClr val="FF0000"/>
                </a:solidFill>
              </a:rPr>
              <a:t>x</a:t>
            </a:r>
            <a:r>
              <a:rPr lang="en-IN" sz="2800" b="1" baseline="-25000" dirty="0">
                <a:solidFill>
                  <a:srgbClr val="FF0000"/>
                </a:solidFill>
              </a:rPr>
              <a:t>4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Where 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 are indicator variables, which indicate whether the </a:t>
            </a:r>
            <a:r>
              <a:rPr lang="en-IN" sz="2400" b="1" dirty="0" err="1">
                <a:solidFill>
                  <a:srgbClr val="FF0000"/>
                </a:solidFill>
              </a:rPr>
              <a:t>k</a:t>
            </a:r>
            <a:r>
              <a:rPr lang="en-IN" sz="2400" b="1" baseline="30000" dirty="0" err="1">
                <a:solidFill>
                  <a:srgbClr val="FF0000"/>
                </a:solidFill>
              </a:rPr>
              <a:t>th</a:t>
            </a:r>
            <a:r>
              <a:rPr lang="en-IN" sz="2400" b="1" dirty="0">
                <a:solidFill>
                  <a:srgbClr val="FF0000"/>
                </a:solidFill>
              </a:rPr>
              <a:t> feature has been selected (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=1) or not (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=0)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	J(x1)=3		J(x2)=5		J(x3)=7		J(x4)=4</a:t>
            </a:r>
          </a:p>
          <a:p>
            <a:pPr marL="0" indent="0">
              <a:buNone/>
            </a:pPr>
            <a:r>
              <a:rPr lang="en-IN" sz="2400" b="1" dirty="0"/>
              <a:t>x3 is maximum:</a:t>
            </a:r>
            <a:r>
              <a:rPr lang="en-IN" sz="2400" b="1" dirty="0">
                <a:solidFill>
                  <a:srgbClr val="FF0000"/>
                </a:solidFill>
              </a:rPr>
              <a:t>	J(x3x1)=10	J(x3x2)=12	J(x3x4)=11</a:t>
            </a:r>
          </a:p>
          <a:p>
            <a:pPr marL="0" indent="0">
              <a:buNone/>
            </a:pPr>
            <a:r>
              <a:rPr lang="en-IN" sz="2400" b="1" dirty="0"/>
              <a:t>x3x2 is maximum:</a:t>
            </a:r>
            <a:r>
              <a:rPr lang="en-IN" sz="2400" b="1" dirty="0">
                <a:solidFill>
                  <a:srgbClr val="FF0000"/>
                </a:solidFill>
              </a:rPr>
              <a:t>	j(x3x2x1)=11		j(x3x2x4)=16</a:t>
            </a:r>
          </a:p>
          <a:p>
            <a:pPr marL="0" indent="0">
              <a:buNone/>
            </a:pPr>
            <a:r>
              <a:rPr lang="en-IN" sz="2400" b="1" dirty="0"/>
              <a:t>x3x2x4 is maximum:</a:t>
            </a:r>
            <a:r>
              <a:rPr lang="en-IN" sz="2400" b="1" dirty="0">
                <a:solidFill>
                  <a:srgbClr val="FF0000"/>
                </a:solidFill>
              </a:rPr>
              <a:t>	j(x3x2x4x1)=13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547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555316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Sequential Backward Selection (SBS) </a:t>
            </a:r>
            <a:r>
              <a:rPr lang="en-IN" sz="4000" dirty="0" err="1">
                <a:solidFill>
                  <a:srgbClr val="C00000"/>
                </a:solidFill>
              </a:rPr>
              <a:t>Algo</a:t>
            </a:r>
            <a:r>
              <a:rPr lang="en-IN" sz="4000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036496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</a:rPr>
              <a:t>Aims to reduce the dimensionality of the initial feature subspace.</a:t>
            </a:r>
          </a:p>
          <a:p>
            <a:pPr lvl="1"/>
            <a:r>
              <a:rPr lang="en-IN" sz="2400" b="1" dirty="0">
                <a:solidFill>
                  <a:srgbClr val="FF0000"/>
                </a:solidFill>
              </a:rPr>
              <a:t>Initialize the algorithm with k=d where d is the dimensionality of the full feature space 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d</a:t>
            </a:r>
            <a:r>
              <a:rPr lang="en-IN" sz="2400" b="1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IN" sz="2400" b="1" dirty="0">
                <a:solidFill>
                  <a:srgbClr val="FF0000"/>
                </a:solidFill>
              </a:rPr>
              <a:t>Determine the feature x</a:t>
            </a:r>
            <a:r>
              <a:rPr lang="en-IN" sz="2400" b="1" baseline="30000" dirty="0">
                <a:solidFill>
                  <a:srgbClr val="FF0000"/>
                </a:solidFill>
              </a:rPr>
              <a:t>- </a:t>
            </a:r>
            <a:r>
              <a:rPr lang="en-IN" sz="2400" b="1" dirty="0">
                <a:solidFill>
                  <a:srgbClr val="FF0000"/>
                </a:solidFill>
              </a:rPr>
              <a:t>that maximizes the criterion x</a:t>
            </a:r>
            <a:r>
              <a:rPr lang="en-IN" sz="2400" b="1" baseline="30000" dirty="0">
                <a:solidFill>
                  <a:srgbClr val="FF0000"/>
                </a:solidFill>
              </a:rPr>
              <a:t>-</a:t>
            </a:r>
            <a:r>
              <a:rPr lang="en-IN" sz="2400" b="1" dirty="0">
                <a:solidFill>
                  <a:srgbClr val="FF0000"/>
                </a:solidFill>
              </a:rPr>
              <a:t>=</a:t>
            </a:r>
            <a:r>
              <a:rPr lang="en-IN" sz="2400" b="1" dirty="0" err="1">
                <a:solidFill>
                  <a:srgbClr val="FF0000"/>
                </a:solidFill>
              </a:rPr>
              <a:t>argmaxJ</a:t>
            </a:r>
            <a:r>
              <a:rPr lang="en-IN" sz="2400" b="1" dirty="0">
                <a:solidFill>
                  <a:srgbClr val="FF0000"/>
                </a:solidFill>
              </a:rPr>
              <a:t>(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-x) where x</a:t>
            </a:r>
            <a:r>
              <a:rPr lang="el-GR" sz="2400" b="1" dirty="0">
                <a:solidFill>
                  <a:srgbClr val="FF0000"/>
                </a:solidFill>
              </a:rPr>
              <a:t>ϵ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IN" sz="2400" b="1" dirty="0">
                <a:solidFill>
                  <a:srgbClr val="FF0000"/>
                </a:solidFill>
              </a:rPr>
              <a:t>Remove the feature x</a:t>
            </a:r>
            <a:r>
              <a:rPr lang="en-IN" sz="2400" b="1" baseline="30000" dirty="0">
                <a:solidFill>
                  <a:srgbClr val="FF0000"/>
                </a:solidFill>
              </a:rPr>
              <a:t>-</a:t>
            </a:r>
            <a:r>
              <a:rPr lang="en-IN" sz="2400" b="1" dirty="0">
                <a:solidFill>
                  <a:srgbClr val="FF0000"/>
                </a:solidFill>
              </a:rPr>
              <a:t> from the feature set: X</a:t>
            </a:r>
            <a:r>
              <a:rPr lang="en-IN" sz="2400" b="1" baseline="-25000" dirty="0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-1=</a:t>
            </a:r>
            <a:r>
              <a:rPr lang="en-IN" sz="2400" b="1" dirty="0" err="1">
                <a:solidFill>
                  <a:srgbClr val="FF0000"/>
                </a:solidFill>
              </a:rPr>
              <a:t>X</a:t>
            </a:r>
            <a:r>
              <a:rPr lang="en-IN" sz="2400" b="1" baseline="-25000" dirty="0" err="1">
                <a:solidFill>
                  <a:srgbClr val="FF0000"/>
                </a:solidFill>
              </a:rPr>
              <a:t>k</a:t>
            </a:r>
            <a:r>
              <a:rPr lang="en-IN" sz="2400" b="1" dirty="0">
                <a:solidFill>
                  <a:srgbClr val="FF0000"/>
                </a:solidFill>
              </a:rPr>
              <a:t>-x</a:t>
            </a:r>
            <a:r>
              <a:rPr lang="en-IN" sz="2400" b="1" baseline="30000" dirty="0">
                <a:solidFill>
                  <a:srgbClr val="FF0000"/>
                </a:solidFill>
              </a:rPr>
              <a:t>-</a:t>
            </a:r>
            <a:r>
              <a:rPr lang="en-IN" sz="2400" b="1" dirty="0">
                <a:solidFill>
                  <a:srgbClr val="FF0000"/>
                </a:solidFill>
              </a:rPr>
              <a:t>, k=k-1.</a:t>
            </a:r>
          </a:p>
          <a:p>
            <a:pPr lvl="1"/>
            <a:r>
              <a:rPr lang="en-IN" sz="2400" b="1" dirty="0">
                <a:solidFill>
                  <a:srgbClr val="FF0000"/>
                </a:solidFill>
              </a:rPr>
              <a:t>Terminate if k equals the number of desired features, if not, go to step 2.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57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353721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Sequential Backward Selection (SBS)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036496" cy="432048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SBS works best when the optimal </a:t>
            </a:r>
            <a:r>
              <a:rPr lang="en-IN" b="1" dirty="0"/>
              <a:t>feature subset is large</a:t>
            </a:r>
            <a:r>
              <a:rPr lang="en-IN" b="1" dirty="0">
                <a:solidFill>
                  <a:srgbClr val="FF0000"/>
                </a:solidFill>
              </a:rPr>
              <a:t>, since SBS spends most of its time visiting large subsets.</a:t>
            </a:r>
          </a:p>
          <a:p>
            <a:r>
              <a:rPr lang="en-IN" b="1" dirty="0">
                <a:solidFill>
                  <a:srgbClr val="FF0000"/>
                </a:solidFill>
              </a:rPr>
              <a:t>The main limitation of SBS is its </a:t>
            </a:r>
            <a:r>
              <a:rPr lang="en-IN" b="1" dirty="0"/>
              <a:t>inability to re-evaluate</a:t>
            </a:r>
            <a:r>
              <a:rPr lang="en-IN" b="1" dirty="0">
                <a:solidFill>
                  <a:srgbClr val="FF0000"/>
                </a:solidFill>
              </a:rPr>
              <a:t> the usefulness of a feature after it has been discarded.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0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888707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Bidirectional Search (BDS)	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145016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BDS is a parallel implementation of SFS and SBS.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SFS is performed from the empty set.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SBS is performed from the full set.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To guarantee that SFS and SBS converge to the same solution.</a:t>
            </a:r>
          </a:p>
          <a:p>
            <a:pPr lvl="2"/>
            <a:r>
              <a:rPr lang="en-IN" b="1" dirty="0">
                <a:solidFill>
                  <a:srgbClr val="FF0000"/>
                </a:solidFill>
              </a:rPr>
              <a:t>Features already selected by SFS are not removed by SBS.</a:t>
            </a:r>
          </a:p>
          <a:p>
            <a:pPr lvl="2"/>
            <a:r>
              <a:rPr lang="en-IN" b="1" dirty="0">
                <a:solidFill>
                  <a:srgbClr val="FF0000"/>
                </a:solidFill>
              </a:rPr>
              <a:t>Features already removed by SBS are not selected by SFS. </a:t>
            </a:r>
          </a:p>
          <a:p>
            <a:pPr lvl="2"/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6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75755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Bidirectional Search (BDS)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IN" sz="2400" b="1" dirty="0">
                    <a:solidFill>
                      <a:srgbClr val="FF0000"/>
                    </a:solidFill>
                  </a:rPr>
                  <a:t>Start SFS with YF={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∅}</m:t>
                    </m:r>
                  </m:oMath>
                </a14:m>
                <a:endParaRPr lang="en-IN" sz="2400" b="1" dirty="0">
                  <a:solidFill>
                    <a:srgbClr val="FF0000"/>
                  </a:solidFill>
                  <a:ea typeface="Cambria Math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2400" b="1" dirty="0">
                    <a:solidFill>
                      <a:srgbClr val="FF0000"/>
                    </a:solidFill>
                  </a:rPr>
                  <a:t>Start SBS with YB=X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2400" b="1" dirty="0">
                    <a:solidFill>
                      <a:srgbClr val="FF0000"/>
                    </a:solidFill>
                  </a:rPr>
                  <a:t>Select the best feature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IN" sz="2400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IN" sz="2400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2400" b="1" dirty="0">
                    <a:solidFill>
                      <a:srgbClr val="FF0000"/>
                    </a:solidFill>
                  </a:rPr>
                  <a:t>Remove the worst feature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IN" sz="2400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IN" sz="2400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2400" b="1" dirty="0">
                    <a:solidFill>
                      <a:srgbClr val="FF0000"/>
                    </a:solidFill>
                  </a:rPr>
                  <a:t>Go to step 2</a:t>
                </a:r>
              </a:p>
              <a:p>
                <a:pPr marL="400050" lvl="1" indent="0">
                  <a:buNone/>
                </a:pPr>
                <a:endParaRPr lang="en-IN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1111" t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982" y="2852936"/>
            <a:ext cx="2428116" cy="1026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24" y="4239183"/>
            <a:ext cx="2635174" cy="100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78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172134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Feature Scaling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Used for standardization of independent variables of data features.</a:t>
            </a:r>
          </a:p>
          <a:p>
            <a:r>
              <a:rPr lang="en-IN" b="1" dirty="0">
                <a:solidFill>
                  <a:srgbClr val="FF0000"/>
                </a:solidFill>
              </a:rPr>
              <a:t>Dataset contains features varying in magnitude, units and range. For example: </a:t>
            </a:r>
          </a:p>
          <a:p>
            <a:pPr lvl="1"/>
            <a:r>
              <a:rPr lang="en-IN" b="1" dirty="0" err="1">
                <a:solidFill>
                  <a:srgbClr val="FF0000"/>
                </a:solidFill>
              </a:rPr>
              <a:t>Gold_weight</a:t>
            </a:r>
            <a:r>
              <a:rPr lang="en-IN" b="1" dirty="0">
                <a:solidFill>
                  <a:srgbClr val="FF0000"/>
                </a:solidFill>
              </a:rPr>
              <a:t> measured in </a:t>
            </a:r>
            <a:r>
              <a:rPr lang="en-IN" b="1" dirty="0" err="1">
                <a:solidFill>
                  <a:srgbClr val="FF0000"/>
                </a:solidFill>
              </a:rPr>
              <a:t>gms</a:t>
            </a:r>
            <a:r>
              <a:rPr lang="en-IN" b="1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IN" b="1" dirty="0" err="1">
                <a:solidFill>
                  <a:srgbClr val="FF0000"/>
                </a:solidFill>
              </a:rPr>
              <a:t>Iron_weight</a:t>
            </a:r>
            <a:r>
              <a:rPr lang="en-IN" b="1" dirty="0">
                <a:solidFill>
                  <a:srgbClr val="FF0000"/>
                </a:solidFill>
              </a:rPr>
              <a:t> measured in Kg.</a:t>
            </a:r>
          </a:p>
          <a:p>
            <a:r>
              <a:rPr lang="en-IN" b="1" dirty="0">
                <a:solidFill>
                  <a:srgbClr val="FF0000"/>
                </a:solidFill>
              </a:rPr>
              <a:t>Euclidian distance is not the best method to scale the features.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032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89031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Selecting Features Using Random Forests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145016" cy="432048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b="1" dirty="0">
                <a:solidFill>
                  <a:srgbClr val="FF0000"/>
                </a:solidFill>
              </a:rPr>
              <a:t>There are two different methods for feature selection are:</a:t>
            </a:r>
          </a:p>
          <a:p>
            <a:pPr marL="971550" lvl="1" indent="-457200"/>
            <a:r>
              <a:rPr lang="en-IN" b="1" dirty="0">
                <a:solidFill>
                  <a:srgbClr val="FF0000"/>
                </a:solidFill>
              </a:rPr>
              <a:t>Mean decrease impurity</a:t>
            </a:r>
          </a:p>
          <a:p>
            <a:pPr marL="971550" lvl="1" indent="-457200"/>
            <a:r>
              <a:rPr lang="en-IN" b="1" dirty="0">
                <a:solidFill>
                  <a:srgbClr val="FF0000"/>
                </a:solidFill>
              </a:rPr>
              <a:t>Mean decrease accuracy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369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89031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Mean Decrease Impurity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145016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Impurity: measure based on which optimal condition is chosen.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During training, it is computed how each feature decreases the weighted impurity in a tree.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For a forest, the impurity decrease from each feature can be averaged and the features are ranked according to this measure.</a:t>
            </a:r>
          </a:p>
          <a:p>
            <a:endParaRPr lang="en-IN" sz="2800" b="1" dirty="0">
              <a:solidFill>
                <a:srgbClr val="FF0000"/>
              </a:solidFill>
            </a:endParaRP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369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12591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Mean Decrease Impurity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145016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Feature selection based on impurity reduction is biased towards preferring variables with more categories.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When the dataset has two or more correlated features, any of these correlated features can be used as the predictor.</a:t>
            </a:r>
          </a:p>
          <a:p>
            <a:pPr marL="0" indent="0">
              <a:buNone/>
            </a:pPr>
            <a:endParaRPr lang="en-IN" sz="2800" b="1" dirty="0">
              <a:solidFill>
                <a:srgbClr val="FF0000"/>
              </a:solidFill>
            </a:endParaRP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87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307264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7504" y="485800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Mean Decrease Accuracy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07504" y="1628800"/>
            <a:ext cx="9145016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Measure the impact of each feature on accuracy of the model.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Permute the values of each feature and measure how much the permutation decreases the accuracy of the model.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Unimportant variables permutation have little or no effect on model accuracy.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Important variables permutation significantly decrease the accuracy.</a:t>
            </a:r>
          </a:p>
          <a:p>
            <a:pPr marL="0" indent="0">
              <a:buNone/>
            </a:pPr>
            <a:endParaRPr lang="en-IN" sz="2800" b="1" dirty="0">
              <a:solidFill>
                <a:srgbClr val="FF0000"/>
              </a:solidFill>
            </a:endParaRP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111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CD7C30-1B6E-475E-BBFE-37A8D85412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33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737236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Techniques of Feature Scaling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Standardisation</a:t>
            </a:r>
          </a:p>
          <a:p>
            <a:r>
              <a:rPr lang="en-IN" b="1" dirty="0">
                <a:solidFill>
                  <a:srgbClr val="FF0000"/>
                </a:solidFill>
              </a:rPr>
              <a:t>Normalization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5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21259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Standardisation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00809"/>
                <a:ext cx="8229600" cy="13681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IN" sz="4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𝒎𝒆𝒂𝒏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/>
                      </m:f>
                    </m:oMath>
                  </m:oMathPara>
                </a14:m>
                <a:endParaRPr lang="en-IN" sz="4400" b="1" dirty="0">
                  <a:solidFill>
                    <a:srgbClr val="FF0000"/>
                  </a:solidFill>
                </a:endParaRPr>
              </a:p>
              <a:p>
                <a:endParaRPr lang="en-IN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00809"/>
                <a:ext cx="8229600" cy="1368151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5561" y="3645024"/>
            <a:ext cx="849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This redistributes  the features with their mean =0 and standard deviation =1.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788024" y="2371527"/>
                <a:ext cx="66877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4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𝝈</m:t>
                      </m:r>
                    </m:oMath>
                  </m:oMathPara>
                </a14:m>
                <a:endParaRPr lang="en-IN" sz="4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371527"/>
                <a:ext cx="668773" cy="7694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02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2575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Normalisation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00809"/>
                <a:ext cx="8229600" cy="136815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IN" sz="4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𝒎𝒊𝒏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𝒎𝒂𝒙</m:t>
                          </m:r>
                          <m:d>
                            <m:dPr>
                              <m:ctrlPr>
                                <a:rPr lang="en-IN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44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𝒎𝒊𝒏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4400" b="1" dirty="0">
                  <a:solidFill>
                    <a:srgbClr val="FF0000"/>
                  </a:solidFill>
                </a:endParaRPr>
              </a:p>
              <a:p>
                <a:endParaRPr lang="en-IN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00809"/>
                <a:ext cx="8229600" cy="1368151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06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76466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Exercise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95536" y="1628800"/>
            <a:ext cx="8568952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</a:rPr>
              <a:t>Consider the following dataset: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X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0.0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1.0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2.0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3.0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4.0</a:t>
            </a:r>
          </a:p>
          <a:p>
            <a:pPr marL="0" indent="0" algn="ctr">
              <a:buNone/>
            </a:pPr>
            <a:r>
              <a:rPr lang="en-IN" sz="2000" b="1" dirty="0">
                <a:solidFill>
                  <a:srgbClr val="FF0000"/>
                </a:solidFill>
              </a:rPr>
              <a:t>5.0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Perform standardisation and normalisation on dataset.</a:t>
            </a: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1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062170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Solution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95536" y="1628800"/>
            <a:ext cx="8568952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</a:rPr>
              <a:t>Consider the following dataset: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X		Normalized		Standardized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0.0			0.0			-1.336306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1.0			0.2			-0.801784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2.0			0.4			-0.267261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3.0			0.6			 0.267261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4.0			0.8			  0.801784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5.0			1.0			  1.336306</a:t>
            </a: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3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339146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Over-fitting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95536" y="1628800"/>
            <a:ext cx="8568952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Model performs much better on a training dataset than on the test dataset.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Model fits the parameter too closely to a particular observation in the training dataset.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Not generalize the real data.</a:t>
            </a: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99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181745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Reduce Generalization Errors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95536" y="1628800"/>
            <a:ext cx="8568952" cy="432048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Collect more training data.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Introduce a penalty for complexity via regularization.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Choose a simpler model with fewer parameters.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Reduce the dimensionality of the data.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479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</TotalTime>
  <Words>1182</Words>
  <Application>Microsoft Macintosh PowerPoint</Application>
  <PresentationFormat>On-screen Show (4:3)</PresentationFormat>
  <Paragraphs>142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Rounded MT Bold</vt:lpstr>
      <vt:lpstr>Broadway</vt:lpstr>
      <vt:lpstr>Calibri</vt:lpstr>
      <vt:lpstr>Cambria Math</vt:lpstr>
      <vt:lpstr>Tahoma</vt:lpstr>
      <vt:lpstr>Office Theme</vt:lpstr>
      <vt:lpstr>INT247 Machine Learning Foundations</vt:lpstr>
      <vt:lpstr>Feature Scaling</vt:lpstr>
      <vt:lpstr>Techniques of Feature Scaling</vt:lpstr>
      <vt:lpstr>Standardisation</vt:lpstr>
      <vt:lpstr>Normalisation</vt:lpstr>
      <vt:lpstr>Exercise</vt:lpstr>
      <vt:lpstr>Solution</vt:lpstr>
      <vt:lpstr>Over-fitting</vt:lpstr>
      <vt:lpstr>Reduce Generalization Errors</vt:lpstr>
      <vt:lpstr>Sparse Solution With L1 Regularization</vt:lpstr>
      <vt:lpstr>Sparse Solution With L2 Regularization</vt:lpstr>
      <vt:lpstr>Sequential Feature Selection Algorithms</vt:lpstr>
      <vt:lpstr>Sequential Forward Selection (SFS) Algo.</vt:lpstr>
      <vt:lpstr>Sequential Forward Selection (SFS) Algo.</vt:lpstr>
      <vt:lpstr>Example</vt:lpstr>
      <vt:lpstr>Sequential Backward Selection (SBS) Algo.</vt:lpstr>
      <vt:lpstr>Sequential Backward Selection (SBS)</vt:lpstr>
      <vt:lpstr>Bidirectional Search (BDS) </vt:lpstr>
      <vt:lpstr>Bidirectional Search (BDS) </vt:lpstr>
      <vt:lpstr>Selecting Features Using Random Forests</vt:lpstr>
      <vt:lpstr>Mean Decrease Impurity</vt:lpstr>
      <vt:lpstr>Mean Decrease Impurity</vt:lpstr>
      <vt:lpstr>Mean Decrease Accuracy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INT247 Machine Learning Foundations</dc:title>
  <dc:creator>Windows User</dc:creator>
  <cp:lastModifiedBy>Piyush  Dubey</cp:lastModifiedBy>
  <cp:revision>72</cp:revision>
  <dcterms:created xsi:type="dcterms:W3CDTF">2018-12-24T05:04:17Z</dcterms:created>
  <dcterms:modified xsi:type="dcterms:W3CDTF">2023-05-19T21:53:36Z</dcterms:modified>
</cp:coreProperties>
</file>